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82" r:id="rId3"/>
    <p:sldId id="286" r:id="rId4"/>
    <p:sldId id="284" r:id="rId5"/>
    <p:sldId id="285" r:id="rId6"/>
    <p:sldId id="287" r:id="rId7"/>
    <p:sldId id="293" r:id="rId8"/>
    <p:sldId id="297" r:id="rId9"/>
    <p:sldId id="296" r:id="rId10"/>
    <p:sldId id="295" r:id="rId11"/>
    <p:sldId id="294" r:id="rId12"/>
    <p:sldId id="302" r:id="rId13"/>
    <p:sldId id="300" r:id="rId14"/>
    <p:sldId id="299" r:id="rId15"/>
    <p:sldId id="298" r:id="rId16"/>
    <p:sldId id="307" r:id="rId17"/>
    <p:sldId id="310" r:id="rId18"/>
    <p:sldId id="311" r:id="rId19"/>
    <p:sldId id="312" r:id="rId20"/>
    <p:sldId id="315" r:id="rId21"/>
    <p:sldId id="316" r:id="rId22"/>
    <p:sldId id="313" r:id="rId23"/>
    <p:sldId id="31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35162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5049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10533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278738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19319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361689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704777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625417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699666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74059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865563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6A63C6-A557-4BF0-B9B8-BFD5D5976C37}"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651148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6A63C6-A557-4BF0-B9B8-BFD5D5976C37}" type="datetimeFigureOut">
              <a:rPr lang="en-IN" smtClean="0"/>
              <a:t>29-07-2022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282464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6A63C6-A557-4BF0-B9B8-BFD5D5976C37}" type="datetimeFigureOut">
              <a:rPr lang="en-IN" smtClean="0"/>
              <a:t>29-07-2022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890785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A63C6-A557-4BF0-B9B8-BFD5D5976C37}" type="datetimeFigureOut">
              <a:rPr lang="en-IN" smtClean="0"/>
              <a:t>29-07-2022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64616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449826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645196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6A63C6-A557-4BF0-B9B8-BFD5D5976C37}" type="datetimeFigureOut">
              <a:rPr lang="en-IN" smtClean="0"/>
              <a:t>29-07-2022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52ABB9-24B0-42F2-9DCD-C0140C43DA72}" type="slidenum">
              <a:rPr lang="en-IN" smtClean="0"/>
              <a:t>‹#›</a:t>
            </a:fld>
            <a:endParaRPr lang="en-IN"/>
          </a:p>
        </p:txBody>
      </p:sp>
    </p:spTree>
    <p:extLst>
      <p:ext uri="{BB962C8B-B14F-4D97-AF65-F5344CB8AC3E}">
        <p14:creationId xmlns:p14="http://schemas.microsoft.com/office/powerpoint/2010/main" val="3076477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s://creativecommons.org/licenses/by/3.0/"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www.pngall.com/toyota-car-png" TargetMode="External"/><Relationship Id="rId4" Type="http://schemas.openxmlformats.org/officeDocument/2006/relationships/hyperlink" Target="https://courses.lumenlearning.com/marketing-spring2016/chapter/reading-elasticity-and-price-change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thank-you-letters-2204270/"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7191"/>
            <a:ext cx="12191356" cy="6858000"/>
          </a:xfrm>
          <a:prstGeom prst="rect">
            <a:avLst/>
          </a:prstGeom>
        </p:spPr>
      </p:pic>
      <p:pic>
        <p:nvPicPr>
          <p:cNvPr id="7" name="Picture 6">
            <a:extLst>
              <a:ext uri="{FF2B5EF4-FFF2-40B4-BE49-F238E27FC236}">
                <a16:creationId xmlns:a16="http://schemas.microsoft.com/office/drawing/2014/main" id="{26CE71DE-2A23-9663-F45B-49C6C132BA7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510139" y="522501"/>
            <a:ext cx="10568539" cy="6105986"/>
          </a:xfrm>
          <a:prstGeom prst="rect">
            <a:avLst/>
          </a:prstGeom>
        </p:spPr>
      </p:pic>
      <p:sp>
        <p:nvSpPr>
          <p:cNvPr id="10" name="TextBox 9">
            <a:extLst>
              <a:ext uri="{FF2B5EF4-FFF2-40B4-BE49-F238E27FC236}">
                <a16:creationId xmlns:a16="http://schemas.microsoft.com/office/drawing/2014/main" id="{26C043E7-2E61-C3F3-60F4-8A2A992DC979}"/>
              </a:ext>
            </a:extLst>
          </p:cNvPr>
          <p:cNvSpPr txBox="1"/>
          <p:nvPr/>
        </p:nvSpPr>
        <p:spPr>
          <a:xfrm>
            <a:off x="597562" y="581331"/>
            <a:ext cx="7343280" cy="1354217"/>
          </a:xfrm>
          <a:prstGeom prst="rect">
            <a:avLst/>
          </a:prstGeom>
          <a:noFill/>
        </p:spPr>
        <p:txBody>
          <a:bodyPr wrap="square">
            <a:spAutoFit/>
          </a:bodyPr>
          <a:lstStyle/>
          <a:p>
            <a:pPr algn="ctr"/>
            <a:r>
              <a:rPr lang="en-IN" sz="3200" dirty="0">
                <a:solidFill>
                  <a:srgbClr val="FF0000"/>
                </a:solidFill>
                <a:latin typeface="Arial Black" panose="020B0A04020102020204" pitchFamily="34" charset="0"/>
              </a:rPr>
              <a:t>PROJECT PRESENTATION </a:t>
            </a:r>
          </a:p>
          <a:p>
            <a:pPr algn="ctr"/>
            <a:r>
              <a:rPr lang="en-IN" sz="3200" dirty="0">
                <a:solidFill>
                  <a:srgbClr val="FF0000"/>
                </a:solidFill>
                <a:latin typeface="Arial Black" panose="020B0A04020102020204" pitchFamily="34" charset="0"/>
              </a:rPr>
              <a:t>ON</a:t>
            </a:r>
            <a:br>
              <a:rPr lang="en-IN" sz="1800" dirty="0">
                <a:solidFill>
                  <a:schemeClr val="bg1"/>
                </a:solidFill>
              </a:rPr>
            </a:br>
            <a:endParaRPr lang="en-IN" dirty="0">
              <a:solidFill>
                <a:schemeClr val="bg1"/>
              </a:solidFill>
            </a:endParaRPr>
          </a:p>
        </p:txBody>
      </p:sp>
      <p:sp>
        <p:nvSpPr>
          <p:cNvPr id="12" name="TextBox 11">
            <a:extLst>
              <a:ext uri="{FF2B5EF4-FFF2-40B4-BE49-F238E27FC236}">
                <a16:creationId xmlns:a16="http://schemas.microsoft.com/office/drawing/2014/main" id="{8F10EA97-ECD1-59F7-F910-D009DFC73D7C}"/>
              </a:ext>
            </a:extLst>
          </p:cNvPr>
          <p:cNvSpPr txBox="1"/>
          <p:nvPr/>
        </p:nvSpPr>
        <p:spPr>
          <a:xfrm>
            <a:off x="818620" y="1497267"/>
            <a:ext cx="7632039" cy="584775"/>
          </a:xfrm>
          <a:prstGeom prst="rect">
            <a:avLst/>
          </a:prstGeom>
          <a:noFill/>
        </p:spPr>
        <p:txBody>
          <a:bodyPr wrap="square">
            <a:spAutoFit/>
          </a:bodyPr>
          <a:lstStyle/>
          <a:p>
            <a:r>
              <a:rPr lang="en-IN" sz="3200" b="1" dirty="0">
                <a:solidFill>
                  <a:srgbClr val="FF0000"/>
                </a:solidFill>
                <a:latin typeface="Arial Black" panose="020B0A04020102020204" pitchFamily="34" charset="0"/>
              </a:rPr>
              <a:t>USED CARS PRICE PREDICTION</a:t>
            </a:r>
            <a:endParaRPr lang="en-IN" sz="3200" dirty="0">
              <a:solidFill>
                <a:srgbClr val="FF0000"/>
              </a:solidFill>
              <a:latin typeface="Arial Black" panose="020B0A04020102020204" pitchFamily="34" charset="0"/>
            </a:endParaRPr>
          </a:p>
        </p:txBody>
      </p:sp>
      <p:sp>
        <p:nvSpPr>
          <p:cNvPr id="14" name="TextBox 13">
            <a:extLst>
              <a:ext uri="{FF2B5EF4-FFF2-40B4-BE49-F238E27FC236}">
                <a16:creationId xmlns:a16="http://schemas.microsoft.com/office/drawing/2014/main" id="{83D83483-279E-0635-DF89-55257DA637EC}"/>
              </a:ext>
            </a:extLst>
          </p:cNvPr>
          <p:cNvSpPr txBox="1"/>
          <p:nvPr/>
        </p:nvSpPr>
        <p:spPr>
          <a:xfrm>
            <a:off x="7636784" y="5258281"/>
            <a:ext cx="3898232" cy="1077218"/>
          </a:xfrm>
          <a:prstGeom prst="rect">
            <a:avLst/>
          </a:prstGeom>
          <a:noFill/>
        </p:spPr>
        <p:txBody>
          <a:bodyPr wrap="square" rtlCol="0">
            <a:spAutoFit/>
          </a:bodyPr>
          <a:lstStyle/>
          <a:p>
            <a:pPr algn="ctr"/>
            <a:r>
              <a:rPr lang="en-US" sz="3200" b="1" dirty="0">
                <a:solidFill>
                  <a:srgbClr val="C00000"/>
                </a:solidFill>
              </a:rPr>
              <a:t>BY </a:t>
            </a:r>
          </a:p>
          <a:p>
            <a:pPr algn="ctr"/>
            <a:r>
              <a:rPr lang="en-US" sz="3200" b="1" dirty="0">
                <a:solidFill>
                  <a:srgbClr val="C00000"/>
                </a:solidFill>
              </a:rPr>
              <a:t>V SAMYUKTA</a:t>
            </a:r>
            <a:endParaRPr lang="en-IN" sz="3200" b="1" dirty="0">
              <a:solidFill>
                <a:srgbClr val="C00000"/>
              </a:solidFill>
            </a:endParaRPr>
          </a:p>
        </p:txBody>
      </p:sp>
      <p:sp>
        <p:nvSpPr>
          <p:cNvPr id="2" name="TextBox 1">
            <a:extLst>
              <a:ext uri="{FF2B5EF4-FFF2-40B4-BE49-F238E27FC236}">
                <a16:creationId xmlns:a16="http://schemas.microsoft.com/office/drawing/2014/main" id="{68A5F366-4F23-28E1-5B2D-9C2783B473E6}"/>
              </a:ext>
            </a:extLst>
          </p:cNvPr>
          <p:cNvSpPr txBox="1"/>
          <p:nvPr/>
        </p:nvSpPr>
        <p:spPr>
          <a:xfrm>
            <a:off x="2932331" y="6628487"/>
            <a:ext cx="6105986" cy="230832"/>
          </a:xfrm>
          <a:prstGeom prst="rect">
            <a:avLst/>
          </a:prstGeom>
          <a:noFill/>
        </p:spPr>
        <p:txBody>
          <a:bodyPr wrap="square" rtlCol="0">
            <a:spAutoFit/>
          </a:bodyPr>
          <a:lstStyle/>
          <a:p>
            <a:r>
              <a:rPr lang="en-IN" sz="900">
                <a:hlinkClick r:id="rId5" tooltip="http://www.pngall.com/toyota-car-png"/>
              </a:rPr>
              <a:t>This Photo</a:t>
            </a:r>
            <a:r>
              <a:rPr lang="en-IN" sz="900"/>
              <a:t> by Unknown Author is licensed under </a:t>
            </a:r>
            <a:r>
              <a:rPr lang="en-IN" sz="900">
                <a:hlinkClick r:id="rId6" tooltip="https://creativecommons.org/licenses/by-nc/3.0/"/>
              </a:rPr>
              <a:t>CC BY-NC</a:t>
            </a:r>
            <a:endParaRPr lang="en-IN" sz="900"/>
          </a:p>
        </p:txBody>
      </p:sp>
      <p:sp>
        <p:nvSpPr>
          <p:cNvPr id="3" name="TextBox 2">
            <a:extLst>
              <a:ext uri="{FF2B5EF4-FFF2-40B4-BE49-F238E27FC236}">
                <a16:creationId xmlns:a16="http://schemas.microsoft.com/office/drawing/2014/main" id="{CE52D7EC-898E-1EEC-08D7-60A8766ED014}"/>
              </a:ext>
            </a:extLst>
          </p:cNvPr>
          <p:cNvSpPr txBox="1"/>
          <p:nvPr/>
        </p:nvSpPr>
        <p:spPr>
          <a:xfrm>
            <a:off x="1914667" y="6628487"/>
            <a:ext cx="8141314" cy="230832"/>
          </a:xfrm>
          <a:prstGeom prst="rect">
            <a:avLst/>
          </a:prstGeom>
          <a:noFill/>
        </p:spPr>
        <p:txBody>
          <a:bodyPr wrap="square" rtlCol="0">
            <a:spAutoFit/>
          </a:bodyPr>
          <a:lstStyle/>
          <a:p>
            <a:r>
              <a:rPr lang="en-IN" sz="900">
                <a:hlinkClick r:id="rId4" tooltip="https://courses.lumenlearning.com/marketing-spring2016/chapter/reading-elasticity-and-price-changes/"/>
              </a:rPr>
              <a:t>This Photo</a:t>
            </a:r>
            <a:r>
              <a:rPr lang="en-IN" sz="900"/>
              <a:t> by Unknown Author is licensed under </a:t>
            </a:r>
            <a:r>
              <a:rPr lang="en-IN" sz="900">
                <a:hlinkClick r:id="rId7" tooltip="https://creativecommons.org/licenses/by/3.0/"/>
              </a:rPr>
              <a:t>CC BY</a:t>
            </a:r>
            <a:endParaRPr lang="en-IN" sz="900"/>
          </a:p>
        </p:txBody>
      </p:sp>
    </p:spTree>
    <p:extLst>
      <p:ext uri="{BB962C8B-B14F-4D97-AF65-F5344CB8AC3E}">
        <p14:creationId xmlns:p14="http://schemas.microsoft.com/office/powerpoint/2010/main" val="50434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05288" y="1260909"/>
            <a:ext cx="9373401" cy="5351647"/>
          </a:xfrm>
        </p:spPr>
        <p:txBody>
          <a:bodyPr>
            <a:noAutofit/>
          </a:bodyPr>
          <a:lstStyle/>
          <a:p>
            <a:pPr marL="342900" lvl="0" indent="-342900">
              <a:lnSpc>
                <a:spcPct val="107000"/>
              </a:lnSpc>
              <a:buFont typeface="Symbol" panose="05050102010706020507" pitchFamily="18" charset="2"/>
              <a:buChar char=""/>
              <a:tabLst>
                <a:tab pos="457200" algn="l"/>
              </a:tabLst>
            </a:pPr>
            <a:r>
              <a:rPr lang="en-IN"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Engine_Displacement</a:t>
            </a: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is having wide spread of data between 500-3500 and data is right skewed. </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Symbol" panose="05050102010706020507" pitchFamily="18" charset="2"/>
              <a:buChar char=""/>
              <a:tabLst>
                <a:tab pos="457200" algn="l"/>
              </a:tabLst>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Most of the cars have engine displacement between 1000-1300.</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Symbol" panose="05050102010706020507" pitchFamily="18" charset="2"/>
              <a:buChar char=""/>
              <a:tabLst>
                <a:tab pos="457200" algn="l"/>
              </a:tabLst>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a:t>
            </a:r>
            <a:r>
              <a:rPr lang="en-IN"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car_price</a:t>
            </a: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is also right skewed. however, </a:t>
            </a:r>
            <a:r>
              <a:rPr lang="en-IN"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car_price</a:t>
            </a: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skewness will not be removed as it is my target column.</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tabLst>
                <a:tab pos="457200" algn="l"/>
              </a:tabLst>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Most of used car are 7 year old.</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300"/>
              </a:spcBef>
              <a:spcAft>
                <a:spcPts val="300"/>
              </a:spcAft>
              <a:buFont typeface="Wingdings" panose="05000000000000000000" pitchFamily="2" charset="2"/>
              <a:buChar char="q"/>
            </a:pPr>
            <a:endParaRPr lang="en-IN" sz="2000" dirty="0"/>
          </a:p>
        </p:txBody>
      </p:sp>
    </p:spTree>
    <p:extLst>
      <p:ext uri="{BB962C8B-B14F-4D97-AF65-F5344CB8AC3E}">
        <p14:creationId xmlns:p14="http://schemas.microsoft.com/office/powerpoint/2010/main" val="413955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CC8E86BB-4617-FEA3-9425-F26457E60F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05" y="1627863"/>
            <a:ext cx="5433695" cy="1689735"/>
          </a:xfrm>
          <a:prstGeom prst="rect">
            <a:avLst/>
          </a:prstGeom>
          <a:noFill/>
          <a:ln>
            <a:noFill/>
          </a:ln>
        </p:spPr>
      </p:pic>
      <p:pic>
        <p:nvPicPr>
          <p:cNvPr id="6" name="Picture 5">
            <a:extLst>
              <a:ext uri="{FF2B5EF4-FFF2-40B4-BE49-F238E27FC236}">
                <a16:creationId xmlns:a16="http://schemas.microsoft.com/office/drawing/2014/main" id="{905B615D-415A-AF9C-41C1-F167BA7256B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413" y="1578584"/>
            <a:ext cx="5466080" cy="1634490"/>
          </a:xfrm>
          <a:prstGeom prst="rect">
            <a:avLst/>
          </a:prstGeom>
          <a:noFill/>
          <a:ln>
            <a:noFill/>
          </a:ln>
        </p:spPr>
      </p:pic>
      <p:pic>
        <p:nvPicPr>
          <p:cNvPr id="7" name="Picture 6">
            <a:extLst>
              <a:ext uri="{FF2B5EF4-FFF2-40B4-BE49-F238E27FC236}">
                <a16:creationId xmlns:a16="http://schemas.microsoft.com/office/drawing/2014/main" id="{ACE9A220-D9BC-4112-DCFF-F3974D158E5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713" y="3394433"/>
            <a:ext cx="5567680" cy="1786255"/>
          </a:xfrm>
          <a:prstGeom prst="rect">
            <a:avLst/>
          </a:prstGeom>
          <a:noFill/>
          <a:ln>
            <a:noFill/>
          </a:ln>
        </p:spPr>
      </p:pic>
      <p:pic>
        <p:nvPicPr>
          <p:cNvPr id="8" name="Picture 7">
            <a:extLst>
              <a:ext uri="{FF2B5EF4-FFF2-40B4-BE49-F238E27FC236}">
                <a16:creationId xmlns:a16="http://schemas.microsoft.com/office/drawing/2014/main" id="{CE45E426-3DFC-00B9-6644-2CCDAC62553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4786" y="3317598"/>
            <a:ext cx="5675630" cy="1863090"/>
          </a:xfrm>
          <a:prstGeom prst="rect">
            <a:avLst/>
          </a:prstGeom>
          <a:noFill/>
          <a:ln>
            <a:noFill/>
          </a:ln>
        </p:spPr>
      </p:pic>
      <p:pic>
        <p:nvPicPr>
          <p:cNvPr id="10" name="Picture 9">
            <a:extLst>
              <a:ext uri="{FF2B5EF4-FFF2-40B4-BE49-F238E27FC236}">
                <a16:creationId xmlns:a16="http://schemas.microsoft.com/office/drawing/2014/main" id="{4A61E874-593B-9988-506E-7F126C6782A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305" y="5264939"/>
            <a:ext cx="11364963" cy="1615440"/>
          </a:xfrm>
          <a:prstGeom prst="rect">
            <a:avLst/>
          </a:prstGeom>
          <a:noFill/>
          <a:ln>
            <a:noFill/>
          </a:ln>
        </p:spPr>
      </p:pic>
    </p:spTree>
    <p:extLst>
      <p:ext uri="{BB962C8B-B14F-4D97-AF65-F5344CB8AC3E}">
        <p14:creationId xmlns:p14="http://schemas.microsoft.com/office/powerpoint/2010/main" val="402951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213810" y="1126155"/>
            <a:ext cx="8114097" cy="4278430"/>
          </a:xfrm>
        </p:spPr>
        <p:txBody>
          <a:bodyPr>
            <a:noAutofit/>
          </a:bodyPr>
          <a:lstStyle/>
          <a:p>
            <a:pPr marL="342900" lvl="0" indent="-342900">
              <a:lnSpc>
                <a:spcPct val="107000"/>
              </a:lnSpc>
              <a:spcAft>
                <a:spcPts val="800"/>
              </a:spcAft>
              <a:buFont typeface="Symbol" panose="05050102010706020507" pitchFamily="18" charset="2"/>
              <a:buChar char=""/>
              <a:tabLst>
                <a:tab pos="457200" algn="l"/>
              </a:tabLst>
            </a:pPr>
            <a:r>
              <a:rPr lang="en-IN"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Most of the used cars run on petrol and very few on CNG</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tabLst>
                <a:tab pos="457200" algn="l"/>
              </a:tabLst>
            </a:pPr>
            <a:r>
              <a:rPr lang="en-IN"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Most of the used cars belong to single owner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tabLst>
                <a:tab pos="457200" algn="l"/>
              </a:tabLst>
            </a:pPr>
            <a:r>
              <a:rPr lang="en-IN"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Most of the used cars have manual transmission.</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tabLst>
                <a:tab pos="457200" algn="l"/>
              </a:tabLst>
            </a:pPr>
            <a:r>
              <a:rPr lang="en-IN"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Almost all used cars have third party insurance.</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tabLst>
                <a:tab pos="457200" algn="l"/>
              </a:tabLst>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BMW 5 series has highest price.</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lvl="0">
              <a:lnSpc>
                <a:spcPct val="107000"/>
              </a:lnSpc>
              <a:spcBef>
                <a:spcPts val="300"/>
              </a:spcBef>
              <a:spcAft>
                <a:spcPts val="300"/>
              </a:spcAft>
              <a:buFont typeface="Wingdings" panose="05000000000000000000" pitchFamily="2" charset="2"/>
              <a:buChar char="q"/>
            </a:pPr>
            <a:endParaRPr lang="en-IN"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2847234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ANALYSIS: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560321" y="1198385"/>
            <a:ext cx="7767588"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092784C3-1D31-7416-DA11-970965659C3F}"/>
              </a:ext>
            </a:extLst>
          </p:cNvPr>
          <p:cNvSpPr txBox="1"/>
          <p:nvPr/>
        </p:nvSpPr>
        <p:spPr>
          <a:xfrm>
            <a:off x="3048801" y="1716097"/>
            <a:ext cx="7279107" cy="1394997"/>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IN" sz="2000" dirty="0">
                <a:latin typeface="Calibri" panose="020F0502020204030204" pitchFamily="34" charset="0"/>
                <a:cs typeface="Calibri" panose="020F0502020204030204" pitchFamily="34" charset="0"/>
              </a:rPr>
              <a:t>I have used </a:t>
            </a:r>
            <a:r>
              <a:rPr lang="en-IN" sz="2000" dirty="0" err="1">
                <a:latin typeface="Calibri" panose="020F0502020204030204" pitchFamily="34" charset="0"/>
                <a:cs typeface="Calibri" panose="020F0502020204030204" pitchFamily="34" charset="0"/>
              </a:rPr>
              <a:t>dist</a:t>
            </a:r>
            <a:r>
              <a:rPr lang="en-IN" sz="2000" dirty="0">
                <a:latin typeface="Calibri" panose="020F0502020204030204" pitchFamily="34" charset="0"/>
                <a:cs typeface="Calibri" panose="020F0502020204030204" pitchFamily="34" charset="0"/>
              </a:rPr>
              <a:t> plot to check the skewness in numerical columns. </a:t>
            </a:r>
          </a:p>
          <a:p>
            <a:pPr marL="285750" lvl="0" indent="-285750">
              <a:lnSpc>
                <a:spcPct val="107000"/>
              </a:lnSpc>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I have used bar plot for each of categorical feature that shows the relation with the median car price for all the sub categories in each categorical feature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53110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DATA CLEANING STEPS: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66198" y="1366787"/>
            <a:ext cx="7517330" cy="5303520"/>
          </a:xfrm>
        </p:spPr>
        <p:txBody>
          <a:bodyPr>
            <a:noAutofit/>
          </a:bodyPr>
          <a:lstStyle/>
          <a:p>
            <a:pPr>
              <a:buFont typeface="Wingdings" panose="05000000000000000000" pitchFamily="2" charset="2"/>
              <a:buChar char="q"/>
            </a:pPr>
            <a:endParaRPr lang="en-IN" dirty="0">
              <a:latin typeface="Bahnschrift SemiBold" panose="020B0502040204020203" pitchFamily="34" charset="0"/>
            </a:endParaRPr>
          </a:p>
          <a:p>
            <a:pPr marL="0" indent="0">
              <a:buNone/>
            </a:pPr>
            <a:r>
              <a:rPr lang="en-IN" sz="2400" dirty="0"/>
              <a:t>            </a:t>
            </a:r>
          </a:p>
        </p:txBody>
      </p:sp>
      <p:sp>
        <p:nvSpPr>
          <p:cNvPr id="5" name="TextBox 4">
            <a:extLst>
              <a:ext uri="{FF2B5EF4-FFF2-40B4-BE49-F238E27FC236}">
                <a16:creationId xmlns:a16="http://schemas.microsoft.com/office/drawing/2014/main" id="{257AE2AC-6569-DBE5-EF99-A0C4B1C5C255}"/>
              </a:ext>
            </a:extLst>
          </p:cNvPr>
          <p:cNvSpPr txBox="1"/>
          <p:nvPr/>
        </p:nvSpPr>
        <p:spPr>
          <a:xfrm>
            <a:off x="3048801" y="1446247"/>
            <a:ext cx="7750743" cy="2862322"/>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Calibri" panose="020F0502020204030204" pitchFamily="34" charset="0"/>
                <a:cs typeface="Calibri" panose="020F0502020204030204" pitchFamily="34" charset="0"/>
              </a:rPr>
              <a:t>Data has been scrapped from </a:t>
            </a:r>
            <a:r>
              <a:rPr lang="en-IN" sz="2000" dirty="0" err="1">
                <a:latin typeface="Calibri" panose="020F0502020204030204" pitchFamily="34" charset="0"/>
                <a:cs typeface="Calibri" panose="020F0502020204030204" pitchFamily="34" charset="0"/>
              </a:rPr>
              <a:t>cardekho</a:t>
            </a:r>
            <a:r>
              <a:rPr lang="en-IN" sz="2000" dirty="0">
                <a:latin typeface="Calibri" panose="020F0502020204030204" pitchFamily="34" charset="0"/>
                <a:cs typeface="Calibri" panose="020F0502020204030204" pitchFamily="34" charset="0"/>
              </a:rPr>
              <a:t> website so we have to clean it for our convenience.</a:t>
            </a:r>
          </a:p>
          <a:p>
            <a:pPr marL="285750" indent="-285750">
              <a:buFont typeface="Arial" panose="020B0604020202020204" pitchFamily="34" charset="0"/>
              <a:buChar char="•"/>
            </a:pPr>
            <a:r>
              <a:rPr lang="en-IN" sz="2000" dirty="0">
                <a:latin typeface="Calibri" panose="020F0502020204030204" pitchFamily="34" charset="0"/>
                <a:cs typeface="Calibri" panose="020F0502020204030204" pitchFamily="34" charset="0"/>
              </a:rPr>
              <a:t>In my datasets I found outliers and also skewness.</a:t>
            </a:r>
          </a:p>
          <a:p>
            <a:pPr marL="285750" indent="-285750">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 To remove outliers I have used </a:t>
            </a:r>
            <a:r>
              <a:rPr lang="en-IN" sz="2000" dirty="0">
                <a:latin typeface="Calibri" panose="020F0502020204030204" pitchFamily="34" charset="0"/>
                <a:ea typeface="Calibri" panose="020F0502020204030204" pitchFamily="34" charset="0"/>
                <a:cs typeface="Calibri" panose="020F0502020204030204" pitchFamily="34" charset="0"/>
              </a:rPr>
              <a:t>IQR</a:t>
            </a:r>
            <a:r>
              <a:rPr lang="en-IN" sz="2000" dirty="0">
                <a:effectLst/>
                <a:latin typeface="Calibri" panose="020F0502020204030204" pitchFamily="34" charset="0"/>
                <a:ea typeface="Calibri" panose="020F0502020204030204" pitchFamily="34" charset="0"/>
                <a:cs typeface="Calibri" panose="020F0502020204030204" pitchFamily="34" charset="0"/>
              </a:rPr>
              <a:t> method. </a:t>
            </a:r>
          </a:p>
          <a:p>
            <a:pPr marL="285750" indent="-285750">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To encode the categorical columns I have use Label Encoding. </a:t>
            </a:r>
          </a:p>
          <a:p>
            <a:pPr marL="285750" indent="-285750">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Use of Pearson’s correlation coefficient to check the correlation between dependent and independent features. </a:t>
            </a:r>
          </a:p>
          <a:p>
            <a:pPr marL="285750" indent="-285750">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Also I have used standardization. Then followed by model building with all regression algorithms.</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40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MODEL BUILDING: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99109EE7-9928-9B9D-614B-4D56EF32FD5B}"/>
              </a:ext>
            </a:extLst>
          </p:cNvPr>
          <p:cNvSpPr txBox="1"/>
          <p:nvPr/>
        </p:nvSpPr>
        <p:spPr>
          <a:xfrm>
            <a:off x="2403909" y="1767758"/>
            <a:ext cx="8896150" cy="4234749"/>
          </a:xfrm>
          <a:prstGeom prst="rect">
            <a:avLst/>
          </a:prstGeom>
          <a:noFill/>
        </p:spPr>
        <p:txBody>
          <a:bodyPr wrap="square">
            <a:spAutoFit/>
          </a:bodyPr>
          <a:lstStyle/>
          <a:p>
            <a:pPr>
              <a:lnSpc>
                <a:spcPct val="107000"/>
              </a:lnSpc>
              <a:spcAft>
                <a:spcPts val="800"/>
              </a:spcAft>
            </a:pPr>
            <a:r>
              <a:rPr lang="en-IN" sz="2000" dirty="0">
                <a:effectLst/>
                <a:latin typeface="Calibri" panose="020F0502020204030204" pitchFamily="34" charset="0"/>
                <a:ea typeface="Calibri" panose="020F0502020204030204" pitchFamily="34" charset="0"/>
                <a:cs typeface="Calibri" panose="020F0502020204030204" pitchFamily="34" charset="0"/>
              </a:rPr>
              <a:t>Since </a:t>
            </a:r>
            <a:r>
              <a:rPr lang="en-IN" sz="2000" dirty="0" err="1">
                <a:effectLst/>
                <a:latin typeface="Calibri" panose="020F0502020204030204" pitchFamily="34" charset="0"/>
                <a:ea typeface="Calibri" panose="020F0502020204030204" pitchFamily="34" charset="0"/>
                <a:cs typeface="Calibri" panose="020F0502020204030204" pitchFamily="34" charset="0"/>
              </a:rPr>
              <a:t>Car_price</a:t>
            </a:r>
            <a:r>
              <a:rPr lang="en-IN" sz="2000" dirty="0">
                <a:effectLst/>
                <a:latin typeface="Calibri" panose="020F0502020204030204" pitchFamily="34" charset="0"/>
                <a:ea typeface="Calibri" panose="020F0502020204030204" pitchFamily="34" charset="0"/>
                <a:cs typeface="Calibri" panose="020F0502020204030204" pitchFamily="34" charset="0"/>
              </a:rPr>
              <a:t> is the target and is a continuous column so given problem is regression problem. And I have used all regression algorithms to build my model. By looking into the difference of r2 score and cross validation score I found ,                </a:t>
            </a: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XGB Regressor </a:t>
            </a:r>
            <a:r>
              <a:rPr lang="en-IN" sz="2000" dirty="0">
                <a:effectLst/>
                <a:latin typeface="Calibri" panose="020F0502020204030204" pitchFamily="34" charset="0"/>
                <a:ea typeface="Calibri" panose="020F0502020204030204" pitchFamily="34" charset="0"/>
                <a:cs typeface="Calibri" panose="020F0502020204030204" pitchFamily="34" charset="0"/>
              </a:rPr>
              <a:t>as a best model with least difference. Also to get the best model we have to run through multiple models and to avoid the confusion of overfitting we have to go through cross validation. Below is the list of regression algorithms I have used in my project.</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RandomForest</a:t>
            </a:r>
            <a:r>
              <a:rPr lang="en-IN" sz="2000" dirty="0">
                <a:effectLst/>
                <a:latin typeface="Calibri" panose="020F0502020204030204" pitchFamily="34" charset="0"/>
                <a:ea typeface="Calibri" panose="020F0502020204030204" pitchFamily="34" charset="0"/>
                <a:cs typeface="Calibri" panose="020F0502020204030204" pitchFamily="34" charset="0"/>
              </a:rPr>
              <a:t> Regressor</a:t>
            </a: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XGB Regressor</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ExtraTrees</a:t>
            </a:r>
            <a:r>
              <a:rPr lang="en-IN" sz="2000" dirty="0">
                <a:effectLst/>
                <a:latin typeface="Calibri" panose="020F0502020204030204" pitchFamily="34" charset="0"/>
                <a:ea typeface="Calibri" panose="020F0502020204030204" pitchFamily="34" charset="0"/>
                <a:cs typeface="Calibri" panose="020F0502020204030204" pitchFamily="34" charset="0"/>
              </a:rPr>
              <a:t> Regressor</a:t>
            </a:r>
          </a:p>
          <a:p>
            <a:pPr marL="342900" lvl="0" indent="-342900">
              <a:lnSpc>
                <a:spcPct val="107000"/>
              </a:lnSpc>
              <a:spcAft>
                <a:spcPts val="800"/>
              </a:spcAft>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GradientBoosting</a:t>
            </a:r>
            <a:r>
              <a:rPr lang="en-IN" sz="2000" dirty="0">
                <a:effectLst/>
                <a:latin typeface="Calibri" panose="020F0502020204030204" pitchFamily="34" charset="0"/>
                <a:ea typeface="Calibri" panose="020F0502020204030204" pitchFamily="34" charset="0"/>
                <a:cs typeface="Calibri" panose="020F0502020204030204" pitchFamily="34" charset="0"/>
              </a:rPr>
              <a:t> Regressor</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panose="05000000000000000000" pitchFamily="2" charset="2"/>
              <a:buChar char=""/>
            </a:pPr>
            <a:r>
              <a:rPr lang="en-IN"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DecisionTree</a:t>
            </a: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Regressor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11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683394" y="125206"/>
            <a:ext cx="11604858" cy="1626709"/>
          </a:xfrm>
        </p:spPr>
        <p:txBody>
          <a:bodyPr>
            <a:noAutofit/>
          </a:bodyPr>
          <a:lstStyle/>
          <a:p>
            <a:pPr algn="ctr"/>
            <a:r>
              <a:rPr lang="en-IN" sz="5400" b="1" dirty="0">
                <a:solidFill>
                  <a:srgbClr val="7030A0"/>
                </a:solidFill>
              </a:rPr>
              <a:t> RANDOMFOREST REGRESSOR AND</a:t>
            </a:r>
            <a:br>
              <a:rPr lang="en-IN" sz="5400" b="1" dirty="0">
                <a:solidFill>
                  <a:srgbClr val="7030A0"/>
                </a:solidFill>
              </a:rPr>
            </a:br>
            <a:r>
              <a:rPr lang="en-IN" sz="5400" b="1" dirty="0">
                <a:solidFill>
                  <a:srgbClr val="7030A0"/>
                </a:solidFill>
              </a:rPr>
              <a:t>EXTRATREE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3705726"/>
            <a:ext cx="9298005" cy="2935706"/>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9F6751D0-56AE-1425-074C-B5653D906F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19" t="10395" r="39742" b="8480"/>
          <a:stretch/>
        </p:blipFill>
        <p:spPr bwMode="auto">
          <a:xfrm>
            <a:off x="1886551" y="2173563"/>
            <a:ext cx="6063916" cy="40462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82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664142" y="115503"/>
            <a:ext cx="12233710" cy="2079057"/>
          </a:xfrm>
        </p:spPr>
        <p:txBody>
          <a:bodyPr>
            <a:noAutofit/>
          </a:bodyPr>
          <a:lstStyle/>
          <a:p>
            <a:pPr algn="ctr"/>
            <a:r>
              <a:rPr lang="en-IN" sz="5400" b="1" u="sng" dirty="0">
                <a:solidFill>
                  <a:srgbClr val="7030A0"/>
                </a:solidFill>
              </a:rPr>
              <a:t>GRADIENTBOOSTINGREGRESSOR</a:t>
            </a:r>
            <a:br>
              <a:rPr lang="en-IN" sz="5400" b="1" u="sng" dirty="0">
                <a:solidFill>
                  <a:srgbClr val="7030A0"/>
                </a:solidFill>
              </a:rPr>
            </a:br>
            <a:r>
              <a:rPr lang="en-IN" sz="5400" b="1" u="sng" dirty="0">
                <a:solidFill>
                  <a:srgbClr val="7030A0"/>
                </a:solidFill>
              </a:rPr>
              <a:t>AND</a:t>
            </a:r>
            <a:br>
              <a:rPr lang="en-IN" sz="5400" b="1" u="sng" dirty="0">
                <a:solidFill>
                  <a:srgbClr val="7030A0"/>
                </a:solidFill>
              </a:rPr>
            </a:br>
            <a:r>
              <a:rPr lang="en-IN" sz="5400" b="1" u="sng" dirty="0">
                <a:solidFill>
                  <a:srgbClr val="7030A0"/>
                </a:solidFill>
              </a:rPr>
              <a:t>DECISIONTREE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800952"/>
            <a:ext cx="9298005" cy="384048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58EDB913-FD31-91F4-0112-3139C65BE7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377" t="12627" r="35393" b="6374"/>
          <a:stretch/>
        </p:blipFill>
        <p:spPr bwMode="auto">
          <a:xfrm>
            <a:off x="2787165" y="2524515"/>
            <a:ext cx="5018923" cy="41409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01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2310062" y="216568"/>
            <a:ext cx="7170821" cy="837398"/>
          </a:xfrm>
        </p:spPr>
        <p:txBody>
          <a:bodyPr>
            <a:noAutofit/>
          </a:bodyPr>
          <a:lstStyle/>
          <a:p>
            <a:pPr algn="ctr"/>
            <a:r>
              <a:rPr lang="en-IN" sz="5400" b="1" u="sng" dirty="0">
                <a:solidFill>
                  <a:srgbClr val="7030A0"/>
                </a:solidFill>
              </a:rPr>
              <a:t>XGB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800952"/>
            <a:ext cx="9298005" cy="384048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E2B35DBB-BA03-C98E-C467-B311FA28085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960" t="11199" r="38483" b="48134"/>
          <a:stretch/>
        </p:blipFill>
        <p:spPr bwMode="auto">
          <a:xfrm>
            <a:off x="2691866" y="1337910"/>
            <a:ext cx="4845669" cy="353508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B861568-D9B5-FCC0-DCCB-0249FF1ECCFB}"/>
              </a:ext>
            </a:extLst>
          </p:cNvPr>
          <p:cNvSpPr txBox="1"/>
          <p:nvPr/>
        </p:nvSpPr>
        <p:spPr>
          <a:xfrm>
            <a:off x="2624488" y="5082223"/>
            <a:ext cx="8742948" cy="1394997"/>
          </a:xfrm>
          <a:prstGeom prst="rect">
            <a:avLst/>
          </a:prstGeom>
          <a:noFill/>
        </p:spPr>
        <p:txBody>
          <a:bodyPr wrap="square">
            <a:spAutoFit/>
          </a:bodyPr>
          <a:lstStyle/>
          <a:p>
            <a:pPr marL="342900" lvl="0" indent="-342900">
              <a:lnSpc>
                <a:spcPct val="107000"/>
              </a:lnSpc>
              <a:buFont typeface="Symbol" panose="05050102010706020507" pitchFamily="18" charset="2"/>
              <a:buChar char=""/>
              <a:tabLst>
                <a:tab pos="457200" algn="l"/>
              </a:tabLst>
            </a:pPr>
            <a:r>
              <a:rPr lang="en-IN" sz="2000" dirty="0">
                <a:effectLst/>
                <a:latin typeface="Calibri" panose="020F0502020204030204" pitchFamily="34" charset="0"/>
                <a:ea typeface="Calibri" panose="020F0502020204030204" pitchFamily="34" charset="0"/>
                <a:cs typeface="Calibri" panose="020F0502020204030204" pitchFamily="34" charset="0"/>
              </a:rPr>
              <a:t>XGB Regressor has given 89.9% accuracy.</a:t>
            </a:r>
          </a:p>
          <a:p>
            <a:pPr marL="457200">
              <a:lnSpc>
                <a:spcPct val="107000"/>
              </a:lnSpc>
            </a:pPr>
            <a:r>
              <a:rPr lang="en-IN" sz="20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7000"/>
              </a:lnSpc>
              <a:spcAft>
                <a:spcPts val="800"/>
              </a:spcAft>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By looking into the difference of model accuracy and cross validation score I found XGB Regressor as the best model.</a:t>
            </a:r>
          </a:p>
        </p:txBody>
      </p:sp>
    </p:spTree>
    <p:extLst>
      <p:ext uri="{BB962C8B-B14F-4D97-AF65-F5344CB8AC3E}">
        <p14:creationId xmlns:p14="http://schemas.microsoft.com/office/powerpoint/2010/main" val="1870024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337912" y="336844"/>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E1E7946B-3FD6-B488-3CEA-08285ACBB4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759" t="8433" r="39475" b="5582"/>
          <a:stretch/>
        </p:blipFill>
        <p:spPr bwMode="auto">
          <a:xfrm>
            <a:off x="1958774" y="1337912"/>
            <a:ext cx="6251575" cy="53102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32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749962" y="1236886"/>
            <a:ext cx="9531381" cy="5265019"/>
          </a:xfrm>
        </p:spPr>
        <p:txBody>
          <a:bodyPr>
            <a:normAutofit fontScale="85000" lnSpcReduction="20000"/>
          </a:bodyPr>
          <a:lstStyle/>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Overview.</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Problem Statement.</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Problem Understanding.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What is Used Car Price Prediction?</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Importance of Used Car price prediction.</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Exploratory data analysis.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Visualizations.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Analysis.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Data cleaning steps.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Model Building.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Hyper Parameter Tunning.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Saving the model and predictions from saved best model.</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3" name="TextBox 2">
            <a:extLst>
              <a:ext uri="{FF2B5EF4-FFF2-40B4-BE49-F238E27FC236}">
                <a16:creationId xmlns:a16="http://schemas.microsoft.com/office/drawing/2014/main" id="{D7FBA35F-A3DD-EEDC-3E79-AE6E19B29A1F}"/>
              </a:ext>
            </a:extLst>
          </p:cNvPr>
          <p:cNvSpPr txBox="1"/>
          <p:nvPr/>
        </p:nvSpPr>
        <p:spPr>
          <a:xfrm>
            <a:off x="2491758" y="5301576"/>
            <a:ext cx="8117306" cy="1600438"/>
          </a:xfrm>
          <a:prstGeom prst="rect">
            <a:avLst/>
          </a:prstGeom>
          <a:noFill/>
        </p:spPr>
        <p:txBody>
          <a:bodyPr wrap="square" rtlCol="0">
            <a:spAutoFit/>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I have </a:t>
            </a:r>
            <a:r>
              <a:rPr lang="en-IN" sz="2000" dirty="0" err="1">
                <a:effectLst/>
                <a:latin typeface="Calibri" panose="020F0502020204030204" pitchFamily="34" charset="0"/>
                <a:ea typeface="Calibri" panose="020F0502020204030204" pitchFamily="34" charset="0"/>
                <a:cs typeface="Calibri" panose="020F0502020204030204" pitchFamily="34" charset="0"/>
              </a:rPr>
              <a:t>choosed</a:t>
            </a:r>
            <a:r>
              <a:rPr lang="en-IN" sz="2000" dirty="0">
                <a:effectLst/>
                <a:latin typeface="Calibri" panose="020F0502020204030204" pitchFamily="34" charset="0"/>
                <a:ea typeface="Calibri" panose="020F0502020204030204" pitchFamily="34" charset="0"/>
                <a:cs typeface="Calibri" panose="020F0502020204030204" pitchFamily="34" charset="0"/>
              </a:rPr>
              <a:t> all parameters of XGB Regressor, after tunning the model with best parameters I have </a:t>
            </a:r>
            <a:r>
              <a:rPr lang="en-IN" sz="2000" dirty="0" err="1">
                <a:effectLst/>
                <a:latin typeface="Calibri" panose="020F0502020204030204" pitchFamily="34" charset="0"/>
                <a:ea typeface="Calibri" panose="020F0502020204030204" pitchFamily="34" charset="0"/>
                <a:cs typeface="Calibri" panose="020F0502020204030204" pitchFamily="34" charset="0"/>
              </a:rPr>
              <a:t>incresed</a:t>
            </a:r>
            <a:r>
              <a:rPr lang="en-IN" sz="2000" dirty="0">
                <a:effectLst/>
                <a:latin typeface="Calibri" panose="020F0502020204030204" pitchFamily="34" charset="0"/>
                <a:ea typeface="Calibri" panose="020F0502020204030204" pitchFamily="34" charset="0"/>
                <a:cs typeface="Calibri" panose="020F0502020204030204" pitchFamily="34" charset="0"/>
              </a:rPr>
              <a:t> my model accuracy from 89.9% to 90.18%. Also </a:t>
            </a:r>
            <a:r>
              <a:rPr lang="en-IN" sz="2000" dirty="0" err="1">
                <a:effectLst/>
                <a:latin typeface="Calibri" panose="020F0502020204030204" pitchFamily="34" charset="0"/>
                <a:ea typeface="Calibri" panose="020F0502020204030204" pitchFamily="34" charset="0"/>
                <a:cs typeface="Calibri" panose="020F0502020204030204" pitchFamily="34" charset="0"/>
              </a:rPr>
              <a:t>mse</a:t>
            </a:r>
            <a:r>
              <a:rPr lang="en-IN" sz="2000" dirty="0">
                <a:effectLst/>
                <a:latin typeface="Calibri" panose="020F0502020204030204" pitchFamily="34" charset="0"/>
                <a:ea typeface="Calibri" panose="020F0502020204030204" pitchFamily="34" charset="0"/>
                <a:cs typeface="Calibri" panose="020F0502020204030204" pitchFamily="34" charset="0"/>
              </a:rPr>
              <a:t> and </a:t>
            </a:r>
            <a:r>
              <a:rPr lang="en-IN" sz="2000" dirty="0" err="1">
                <a:effectLst/>
                <a:latin typeface="Calibri" panose="020F0502020204030204" pitchFamily="34" charset="0"/>
                <a:ea typeface="Calibri" panose="020F0502020204030204" pitchFamily="34" charset="0"/>
                <a:cs typeface="Calibri" panose="020F0502020204030204" pitchFamily="34" charset="0"/>
              </a:rPr>
              <a:t>rmse</a:t>
            </a:r>
            <a:r>
              <a:rPr lang="en-IN" sz="2000" dirty="0">
                <a:effectLst/>
                <a:latin typeface="Calibri" panose="020F0502020204030204" pitchFamily="34" charset="0"/>
                <a:ea typeface="Calibri" panose="020F0502020204030204" pitchFamily="34" charset="0"/>
                <a:cs typeface="Calibri" panose="020F0502020204030204" pitchFamily="34" charset="0"/>
              </a:rPr>
              <a:t> values has reduced which means error has reduced.</a:t>
            </a:r>
          </a:p>
          <a:p>
            <a:endParaRPr lang="en-IN" dirty="0"/>
          </a:p>
        </p:txBody>
      </p:sp>
      <p:pic>
        <p:nvPicPr>
          <p:cNvPr id="7" name="Picture 6">
            <a:extLst>
              <a:ext uri="{FF2B5EF4-FFF2-40B4-BE49-F238E27FC236}">
                <a16:creationId xmlns:a16="http://schemas.microsoft.com/office/drawing/2014/main" id="{63391B74-3CBE-BDFF-6036-80EC5E3F77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861" t="10347" r="45024" b="54046"/>
          <a:stretch/>
        </p:blipFill>
        <p:spPr bwMode="auto">
          <a:xfrm>
            <a:off x="1410903" y="1337912"/>
            <a:ext cx="6667635" cy="3503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4316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6253" y="356095"/>
            <a:ext cx="11983451" cy="1771088"/>
          </a:xfrm>
        </p:spPr>
        <p:txBody>
          <a:bodyPr>
            <a:noAutofit/>
          </a:bodyPr>
          <a:lstStyle/>
          <a:p>
            <a:pPr algn="ctr"/>
            <a:r>
              <a:rPr lang="en-IN" sz="5400" b="1" u="sng" dirty="0">
                <a:solidFill>
                  <a:srgbClr val="7030A0"/>
                </a:solidFill>
              </a:rPr>
              <a:t>SAVING THE MODEL AND PREDICTIONS USING SAVED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27182"/>
            <a:ext cx="10173904" cy="4514249"/>
          </a:xfrm>
        </p:spPr>
        <p:txBody>
          <a:bodyPr>
            <a:noAutofit/>
          </a:bodyPr>
          <a:lstStyle/>
          <a:p>
            <a:pPr marL="0" indent="0">
              <a:buNone/>
            </a:pPr>
            <a:r>
              <a:rPr lang="en-IN" sz="2400" dirty="0"/>
              <a:t>             </a:t>
            </a:r>
          </a:p>
        </p:txBody>
      </p:sp>
      <p:sp>
        <p:nvSpPr>
          <p:cNvPr id="6" name="TextBox 5">
            <a:extLst>
              <a:ext uri="{FF2B5EF4-FFF2-40B4-BE49-F238E27FC236}">
                <a16:creationId xmlns:a16="http://schemas.microsoft.com/office/drawing/2014/main" id="{E2ED3068-A3DD-CD7C-A6EF-EC3DBA5BA4CF}"/>
              </a:ext>
            </a:extLst>
          </p:cNvPr>
          <p:cNvSpPr txBox="1"/>
          <p:nvPr/>
        </p:nvSpPr>
        <p:spPr>
          <a:xfrm>
            <a:off x="199723" y="2428726"/>
            <a:ext cx="9974179" cy="723275"/>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I have saved my best model using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pkl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as follows</a:t>
            </a:r>
            <a:r>
              <a:rPr lang="en-IN" sz="1800" b="1"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endPar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Now after saving the best model, loading my saved model and predicting the test values.</a:t>
            </a:r>
          </a:p>
        </p:txBody>
      </p:sp>
      <p:pic>
        <p:nvPicPr>
          <p:cNvPr id="7" name="Picture 6">
            <a:extLst>
              <a:ext uri="{FF2B5EF4-FFF2-40B4-BE49-F238E27FC236}">
                <a16:creationId xmlns:a16="http://schemas.microsoft.com/office/drawing/2014/main" id="{1B92E8AD-006A-C417-A6AB-62D4E2520E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861" t="51533" r="45024" b="33489"/>
          <a:stretch/>
        </p:blipFill>
        <p:spPr bwMode="auto">
          <a:xfrm>
            <a:off x="1340256" y="3523997"/>
            <a:ext cx="4075524" cy="185652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E2890E0-F332-5F91-8205-51459FD20B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829" t="9545" r="14650" b="18001"/>
          <a:stretch/>
        </p:blipFill>
        <p:spPr bwMode="auto">
          <a:xfrm>
            <a:off x="5579127" y="3325697"/>
            <a:ext cx="5341464" cy="31762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3729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10670"/>
            <a:ext cx="9603275" cy="693060"/>
          </a:xfrm>
        </p:spPr>
        <p:txBody>
          <a:bodyPr>
            <a:noAutofit/>
          </a:bodyPr>
          <a:lstStyle/>
          <a:p>
            <a:pPr algn="ctr"/>
            <a:r>
              <a:rPr lang="en-IN" sz="5400" b="1" u="sng" dirty="0">
                <a:solidFill>
                  <a:srgbClr val="7030A0"/>
                </a:solidFill>
              </a:rPr>
              <a:t>CONCLUSION</a:t>
            </a:r>
            <a:r>
              <a:rPr lang="en-IN" sz="1600" b="1" u="sng" dirty="0">
                <a:solidFill>
                  <a:srgbClr val="7030A0"/>
                </a:solidFill>
              </a:rPr>
              <a:t>:</a:t>
            </a:r>
            <a:endParaRPr lang="en-US" sz="16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021307" y="1082862"/>
            <a:ext cx="8989995" cy="5279436"/>
          </a:xfrm>
        </p:spPr>
        <p:txBody>
          <a:bodyPr>
            <a:noAutofit/>
          </a:bodyPr>
          <a:lstStyle/>
          <a:p>
            <a:pPr>
              <a:lnSpc>
                <a:spcPct val="107000"/>
              </a:lnSpc>
              <a:spcBef>
                <a:spcPts val="300"/>
              </a:spcBef>
              <a:spcAft>
                <a:spcPts val="300"/>
              </a:spcAft>
            </a:pPr>
            <a:r>
              <a:rPr lang="en-IN" sz="2000" dirty="0">
                <a:effectLst/>
                <a:latin typeface="Calibri" panose="020F0502020204030204" pitchFamily="34" charset="0"/>
                <a:ea typeface="Calibri" panose="020F0502020204030204" pitchFamily="34" charset="0"/>
                <a:cs typeface="Calibri" panose="020F0502020204030204" pitchFamily="34" charset="0"/>
              </a:rPr>
              <a:t>In this project report, we have used machine learning algorithms to predict the used car price. We have mentioned the step by step procedure to analyse the dataset and finding the correlation between the features.</a:t>
            </a:r>
          </a:p>
          <a:p>
            <a:pPr>
              <a:lnSpc>
                <a:spcPct val="107000"/>
              </a:lnSpc>
              <a:spcBef>
                <a:spcPts val="300"/>
              </a:spcBef>
              <a:spcAft>
                <a:spcPts val="300"/>
              </a:spcAft>
            </a:pPr>
            <a:r>
              <a:rPr lang="en-IN" sz="2000" dirty="0">
                <a:effectLst/>
                <a:latin typeface="Calibri" panose="020F0502020204030204" pitchFamily="34" charset="0"/>
                <a:ea typeface="Calibri" panose="020F0502020204030204" pitchFamily="34" charset="0"/>
                <a:cs typeface="Calibri" panose="020F0502020204030204" pitchFamily="34"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pPr>
            <a:r>
              <a:rPr lang="en-IN" sz="2000" dirty="0">
                <a:effectLst/>
                <a:latin typeface="Calibri" panose="020F0502020204030204" pitchFamily="34" charset="0"/>
                <a:ea typeface="Calibri" panose="020F0502020204030204" pitchFamily="34" charset="0"/>
                <a:cs typeface="Calibri" panose="020F0502020204030204" pitchFamily="34" charset="0"/>
              </a:rPr>
              <a:t> Data cleaning is one of the most important steps to remove unrealistic values and unnecessary values. </a:t>
            </a:r>
          </a:p>
          <a:p>
            <a:pPr>
              <a:lnSpc>
                <a:spcPct val="107000"/>
              </a:lnSpc>
              <a:spcBef>
                <a:spcPts val="300"/>
              </a:spcBef>
              <a:spcAft>
                <a:spcPts val="300"/>
              </a:spcAft>
            </a:pPr>
            <a:r>
              <a:rPr lang="en-IN" sz="2000" dirty="0">
                <a:effectLst/>
                <a:latin typeface="Calibri" panose="020F0502020204030204" pitchFamily="34" charset="0"/>
                <a:ea typeface="Calibri" panose="020F0502020204030204" pitchFamily="34" charset="0"/>
                <a:cs typeface="Calibri" panose="020F0502020204030204" pitchFamily="34"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pPr>
            <a:r>
              <a:rPr lang="en-IN" sz="2000" dirty="0">
                <a:effectLst/>
                <a:latin typeface="Calibri" panose="020F0502020204030204" pitchFamily="34" charset="0"/>
                <a:ea typeface="Calibri" panose="020F0502020204030204" pitchFamily="34" charset="0"/>
                <a:cs typeface="Calibri" panose="020F0502020204030204" pitchFamily="34" charset="0"/>
              </a:rPr>
              <a:t> Then we have also saved the best model and predicted the car price. </a:t>
            </a:r>
            <a:endParaRPr lang="en-IN"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0" indent="0">
              <a:spcBef>
                <a:spcPts val="300"/>
              </a:spcBef>
              <a:spcAft>
                <a:spcPts val="300"/>
              </a:spcAft>
              <a:buNone/>
            </a:pPr>
            <a:endParaRPr lang="en-IN" sz="1600" dirty="0"/>
          </a:p>
        </p:txBody>
      </p:sp>
    </p:spTree>
    <p:extLst>
      <p:ext uri="{BB962C8B-B14F-4D97-AF65-F5344CB8AC3E}">
        <p14:creationId xmlns:p14="http://schemas.microsoft.com/office/powerpoint/2010/main" val="1246232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0" name="Picture 9">
            <a:extLst>
              <a:ext uri="{FF2B5EF4-FFF2-40B4-BE49-F238E27FC236}">
                <a16:creationId xmlns:a16="http://schemas.microsoft.com/office/drawing/2014/main" id="{11135DA8-6CC9-E8F3-9A5F-73DF6ABBF9C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369" t="18890" r="12299" b="27907"/>
          <a:stretch/>
        </p:blipFill>
        <p:spPr>
          <a:xfrm>
            <a:off x="2040556" y="854264"/>
            <a:ext cx="9592968" cy="4969020"/>
          </a:xfrm>
          <a:prstGeom prst="rect">
            <a:avLst/>
          </a:prstGeom>
        </p:spPr>
      </p:pic>
    </p:spTree>
    <p:extLst>
      <p:ext uri="{BB962C8B-B14F-4D97-AF65-F5344CB8AC3E}">
        <p14:creationId xmlns:p14="http://schemas.microsoft.com/office/powerpoint/2010/main" val="217954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OVERVIEW:</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a:bodyPr>
          <a:lstStyle/>
          <a:p>
            <a:pPr marL="0" indent="0">
              <a:buNone/>
            </a:pPr>
            <a:r>
              <a:rPr lang="en-US" dirty="0">
                <a:solidFill>
                  <a:srgbClr val="7030A0"/>
                </a:solidFill>
                <a:latin typeface="Bahnschrift SemiBold" panose="020B0502040204020203" pitchFamily="34" charset="0"/>
              </a:rPr>
              <a:t>  </a:t>
            </a:r>
            <a:r>
              <a:rPr lang="en-US" sz="2000" dirty="0">
                <a:solidFill>
                  <a:schemeClr val="tx2"/>
                </a:solidFill>
                <a:latin typeface="Calibri" panose="020F0502020204030204" pitchFamily="34" charset="0"/>
                <a:cs typeface="Calibri" panose="020F0502020204030204" pitchFamily="34" charset="0"/>
              </a:rPr>
              <a:t>In this presentation we will be looking at :</a:t>
            </a:r>
          </a:p>
          <a:p>
            <a:pPr lvl="1"/>
            <a:r>
              <a:rPr lang="en-US" dirty="0">
                <a:solidFill>
                  <a:schemeClr val="tx2"/>
                </a:solidFill>
                <a:latin typeface="Calibri" panose="020F0502020204030204" pitchFamily="34" charset="0"/>
                <a:cs typeface="Calibri" panose="020F0502020204030204" pitchFamily="34" charset="0"/>
              </a:rPr>
              <a:t>How to analyze the dataset of Used Car Price Prediction.</a:t>
            </a:r>
          </a:p>
          <a:p>
            <a:pPr lvl="1"/>
            <a:r>
              <a:rPr lang="en-US" dirty="0">
                <a:solidFill>
                  <a:schemeClr val="tx2"/>
                </a:solidFill>
                <a:latin typeface="Calibri" panose="020F0502020204030204" pitchFamily="34" charset="0"/>
                <a:cs typeface="Calibri" panose="020F0502020204030204" pitchFamily="34" charset="0"/>
              </a:rPr>
              <a:t>What are the EDA steps in cleaning the dataset.</a:t>
            </a:r>
          </a:p>
          <a:p>
            <a:pPr lvl="1"/>
            <a:r>
              <a:rPr lang="en-US" dirty="0">
                <a:solidFill>
                  <a:schemeClr val="tx2"/>
                </a:solidFill>
                <a:latin typeface="Calibri" panose="020F0502020204030204" pitchFamily="34" charset="0"/>
                <a:cs typeface="Calibri" panose="020F0502020204030204" pitchFamily="34" charset="0"/>
              </a:rPr>
              <a:t>Overall analysis on the problem.</a:t>
            </a:r>
          </a:p>
          <a:p>
            <a:pPr lvl="1"/>
            <a:r>
              <a:rPr lang="en-US" dirty="0">
                <a:solidFill>
                  <a:schemeClr val="tx2"/>
                </a:solidFill>
                <a:latin typeface="Calibri" panose="020F0502020204030204" pitchFamily="34" charset="0"/>
                <a:cs typeface="Calibri" panose="020F0502020204030204" pitchFamily="34" charset="0"/>
              </a:rPr>
              <a:t>Model building from cleaned dataset.</a:t>
            </a:r>
          </a:p>
          <a:p>
            <a:pPr lvl="1"/>
            <a:r>
              <a:rPr lang="en-US" dirty="0">
                <a:solidFill>
                  <a:schemeClr val="tx2"/>
                </a:solidFill>
                <a:latin typeface="Calibri" panose="020F0502020204030204" pitchFamily="34" charset="0"/>
                <a:cs typeface="Calibri" panose="020F0502020204030204" pitchFamily="34" charset="0"/>
              </a:rPr>
              <a:t>Predicting Used Car Price for saved best model.</a:t>
            </a:r>
          </a:p>
          <a:p>
            <a:pPr marL="0" indent="0">
              <a:buNone/>
            </a:pPr>
            <a:endParaRPr lang="en-IN" dirty="0"/>
          </a:p>
        </p:txBody>
      </p:sp>
    </p:spTree>
    <p:extLst>
      <p:ext uri="{BB962C8B-B14F-4D97-AF65-F5344CB8AC3E}">
        <p14:creationId xmlns:p14="http://schemas.microsoft.com/office/powerpoint/2010/main" val="147161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874787" y="1198385"/>
            <a:ext cx="10166417" cy="5303520"/>
          </a:xfrm>
        </p:spPr>
        <p:txBody>
          <a:bodyPr>
            <a:noAutofit/>
          </a:bodyPr>
          <a:lstStyle/>
          <a:p>
            <a:r>
              <a:rPr lang="en-US" sz="2000" dirty="0">
                <a:latin typeface="Calibri" panose="020F0502020204030204" pitchFamily="34" charset="0"/>
                <a:cs typeface="Calibri" panose="020F0502020204030204" pitchFamily="34" charset="0"/>
              </a:rPr>
              <a:t>There have been a lot of changes in the car market. Some cars are in demand hence making them costly and some are not in demand hence cheaper. Due to which many are  facing problems with their previous car price valuation machine learning models. So, they are looking for new machine learning models from new data. We have to make car price valuation model. This project contains two phase</a:t>
            </a:r>
          </a:p>
          <a:p>
            <a:r>
              <a:rPr lang="en-US" sz="2000" dirty="0">
                <a:latin typeface="Calibri" panose="020F0502020204030204" pitchFamily="34" charset="0"/>
                <a:cs typeface="Calibri" panose="020F0502020204030204" pitchFamily="34" charset="0"/>
              </a:rPr>
              <a:t>Data Collection Phase: You have to scrape at least 5000 used cars data. You can scrape more data as well, it’s up to you. more the data better the model In this section You need to scrape the data of used cars from websites (</a:t>
            </a:r>
            <a:r>
              <a:rPr lang="en-US" sz="2000" dirty="0" err="1">
                <a:latin typeface="Calibri" panose="020F0502020204030204" pitchFamily="34" charset="0"/>
                <a:cs typeface="Calibri" panose="020F0502020204030204" pitchFamily="34" charset="0"/>
              </a:rPr>
              <a:t>Olx</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cardekho</a:t>
            </a:r>
            <a:r>
              <a:rPr lang="en-US" sz="2000" dirty="0">
                <a:latin typeface="Calibri" panose="020F0502020204030204" pitchFamily="34" charset="0"/>
                <a:cs typeface="Calibri" panose="020F0502020204030204" pitchFamily="34" charset="0"/>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r>
              <a:rPr lang="en-US" sz="2000" dirty="0">
                <a:latin typeface="Calibri" panose="020F0502020204030204" pitchFamily="34" charset="0"/>
                <a:cs typeface="Calibri" panose="020F0502020204030204" pitchFamily="34" charset="0"/>
              </a:rPr>
              <a:t>Model Building Phase: After collecting the data, you need to build a machine learning model. Before model building do all data pre-processing steps. Try different models with different hyper parameters and select the best model</a:t>
            </a:r>
          </a:p>
        </p:txBody>
      </p:sp>
    </p:spTree>
    <p:extLst>
      <p:ext uri="{BB962C8B-B14F-4D97-AF65-F5344CB8AC3E}">
        <p14:creationId xmlns:p14="http://schemas.microsoft.com/office/powerpoint/2010/main" val="33550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48904" y="895149"/>
            <a:ext cx="11006185" cy="3611078"/>
          </a:xfrm>
        </p:spPr>
        <p:txBody>
          <a:bodyPr>
            <a:noAutofit/>
          </a:bodyPr>
          <a:lstStyle/>
          <a:p>
            <a:pPr>
              <a:lnSpc>
                <a:spcPct val="107000"/>
              </a:lnSpc>
              <a:spcAft>
                <a:spcPts val="800"/>
              </a:spcAft>
            </a:pPr>
            <a:r>
              <a:rPr lang="en-IN" sz="2000" spc="-5"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2000" spc="-5"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127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111482" y="563814"/>
            <a:ext cx="11176766" cy="923330"/>
          </a:xfrm>
          <a:prstGeom prst="rect">
            <a:avLst/>
          </a:prstGeom>
          <a:noFill/>
        </p:spPr>
        <p:txBody>
          <a:bodyPr wrap="square">
            <a:spAutoFit/>
          </a:bodyPr>
          <a:lstStyle/>
          <a:p>
            <a:r>
              <a:rPr lang="en-IN" sz="5400" b="1" u="sng" dirty="0">
                <a:solidFill>
                  <a:srgbClr val="7030A0"/>
                </a:solidFill>
              </a:rPr>
              <a:t>What is Used Cars Price Prediction?</a:t>
            </a:r>
          </a:p>
        </p:txBody>
      </p:sp>
      <p:sp>
        <p:nvSpPr>
          <p:cNvPr id="8" name="TextBox 7">
            <a:extLst>
              <a:ext uri="{FF2B5EF4-FFF2-40B4-BE49-F238E27FC236}">
                <a16:creationId xmlns:a16="http://schemas.microsoft.com/office/drawing/2014/main" id="{30D406E5-A21B-7C7C-5750-9884487029A5}"/>
              </a:ext>
            </a:extLst>
          </p:cNvPr>
          <p:cNvSpPr txBox="1"/>
          <p:nvPr/>
        </p:nvSpPr>
        <p:spPr>
          <a:xfrm>
            <a:off x="1513840" y="1971040"/>
            <a:ext cx="9357360" cy="1323439"/>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202124"/>
                </a:solidFill>
                <a:effectLst/>
                <a:latin typeface="Calibri" panose="020F0502020204030204" pitchFamily="34" charset="0"/>
                <a:cs typeface="Calibri" panose="020F0502020204030204" pitchFamily="34" charset="0"/>
              </a:rPr>
              <a:t>The increased prices of new cars and the financial incapability of the customers to buy them, Used Car sales are on a </a:t>
            </a:r>
            <a:r>
              <a:rPr lang="en-US" sz="2000" b="1" i="0" dirty="0">
                <a:solidFill>
                  <a:srgbClr val="202124"/>
                </a:solidFill>
                <a:effectLst/>
                <a:latin typeface="Calibri" panose="020F0502020204030204" pitchFamily="34" charset="0"/>
                <a:cs typeface="Calibri" panose="020F0502020204030204" pitchFamily="34" charset="0"/>
              </a:rPr>
              <a:t>global increase</a:t>
            </a:r>
            <a:r>
              <a:rPr lang="en-US" sz="2000" b="0" i="0" dirty="0">
                <a:solidFill>
                  <a:srgbClr val="202124"/>
                </a:solidFill>
                <a:effectLst/>
                <a:latin typeface="Calibri" panose="020F0502020204030204" pitchFamily="34" charset="0"/>
                <a:cs typeface="Calibri" panose="020F0502020204030204" pitchFamily="34" charset="0"/>
              </a:rPr>
              <a:t>. Therefore, there is an urgent need for a Used Car Price Prediction system which effectively determines the worthiness of the car using a variety of features.</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95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09588" y="447535"/>
            <a:ext cx="10628130" cy="1799964"/>
          </a:xfrm>
        </p:spPr>
        <p:txBody>
          <a:bodyPr>
            <a:noAutofit/>
          </a:bodyPr>
          <a:lstStyle/>
          <a:p>
            <a:pPr algn="ctr"/>
            <a:r>
              <a:rPr lang="en-IN" sz="5400" b="1" u="sng" dirty="0">
                <a:solidFill>
                  <a:srgbClr val="7030A0"/>
                </a:solidFill>
              </a:rPr>
              <a:t>IMPORTANCE OF USED CARS PRICE PREDICTION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56058"/>
            <a:ext cx="9298005" cy="4485373"/>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F8341B3A-2184-0E0F-9B8B-F0FE428E4E08}"/>
              </a:ext>
            </a:extLst>
          </p:cNvPr>
          <p:cNvSpPr txBox="1"/>
          <p:nvPr/>
        </p:nvSpPr>
        <p:spPr>
          <a:xfrm>
            <a:off x="2231991" y="2389739"/>
            <a:ext cx="8578249" cy="3477875"/>
          </a:xfrm>
          <a:prstGeom prst="rect">
            <a:avLst/>
          </a:prstGeom>
          <a:noFill/>
        </p:spPr>
        <p:txBody>
          <a:bodyPr wrap="square">
            <a:spAutoFit/>
          </a:bodyPr>
          <a:lstStyle/>
          <a:p>
            <a:r>
              <a:rPr lang="en-IN" sz="2000" spc="-5"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54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04762" y="417255"/>
            <a:ext cx="10454875" cy="693060"/>
          </a:xfrm>
        </p:spPr>
        <p:txBody>
          <a:bodyPr>
            <a:noAutofit/>
          </a:bodyPr>
          <a:lstStyle/>
          <a:p>
            <a:pPr algn="ctr"/>
            <a:r>
              <a:rPr lang="en-IN" sz="5400" b="1" u="sng" dirty="0">
                <a:solidFill>
                  <a:srgbClr val="7030A0"/>
                </a:solidFill>
              </a:rPr>
              <a:t>EXPLORATORY DATA ANALYSIS</a:t>
            </a:r>
            <a:r>
              <a:rPr lang="en-IN" sz="5400" dirty="0">
                <a:solidFill>
                  <a:srgbClr val="7030A0"/>
                </a:solidFill>
              </a:rPr>
              <a: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22400" y="1337912"/>
            <a:ext cx="9906000"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865AFF9F-A76F-5E06-7448-1CC0A6F76533}"/>
              </a:ext>
            </a:extLst>
          </p:cNvPr>
          <p:cNvSpPr txBox="1"/>
          <p:nvPr/>
        </p:nvSpPr>
        <p:spPr>
          <a:xfrm>
            <a:off x="1651801" y="1640706"/>
            <a:ext cx="10007835" cy="2712281"/>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As a first step I have scrapped all the required information from </a:t>
            </a:r>
            <a:r>
              <a:rPr lang="en-IN" sz="2000" dirty="0" err="1">
                <a:effectLst/>
                <a:latin typeface="Calibri" panose="020F0502020204030204" pitchFamily="34" charset="0"/>
                <a:ea typeface="Calibri" panose="020F0502020204030204" pitchFamily="34" charset="0"/>
                <a:cs typeface="Calibri" panose="020F0502020204030204" pitchFamily="34" charset="0"/>
              </a:rPr>
              <a:t>cardekho</a:t>
            </a:r>
            <a:r>
              <a:rPr lang="en-IN" sz="2000" dirty="0">
                <a:effectLst/>
                <a:latin typeface="Calibri" panose="020F0502020204030204" pitchFamily="34" charset="0"/>
                <a:ea typeface="Calibri" panose="020F0502020204030204" pitchFamily="34" charset="0"/>
                <a:cs typeface="Calibri" panose="020F0502020204030204" pitchFamily="34" charset="0"/>
              </a:rPr>
              <a:t> website.</a:t>
            </a:r>
          </a:p>
          <a:p>
            <a:pPr marL="285750" lvl="0" indent="-285750">
              <a:lnSpc>
                <a:spcPct val="107000"/>
              </a:lnSpc>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I have imported required libraries and I have imported the dataset which was in excel format. </a:t>
            </a:r>
          </a:p>
          <a:p>
            <a:pPr marL="285750" lvl="0" indent="-285750">
              <a:lnSpc>
                <a:spcPct val="107000"/>
              </a:lnSpc>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Then I did all the  statistical analysis like checking shape, </a:t>
            </a:r>
            <a:r>
              <a:rPr lang="en-IN" sz="2000" dirty="0" err="1">
                <a:effectLst/>
                <a:latin typeface="Calibri" panose="020F0502020204030204" pitchFamily="34" charset="0"/>
                <a:ea typeface="Calibri" panose="020F0502020204030204" pitchFamily="34" charset="0"/>
                <a:cs typeface="Calibri" panose="020F0502020204030204" pitchFamily="34" charset="0"/>
              </a:rPr>
              <a:t>nunique</a:t>
            </a:r>
            <a:r>
              <a:rPr lang="en-IN" sz="2000" dirty="0">
                <a:effectLst/>
                <a:latin typeface="Calibri" panose="020F0502020204030204" pitchFamily="34" charset="0"/>
                <a:ea typeface="Calibri" panose="020F0502020204030204" pitchFamily="34" charset="0"/>
                <a:cs typeface="Calibri" panose="020F0502020204030204" pitchFamily="34" charset="0"/>
              </a:rPr>
              <a:t>, value counts, info etc….. </a:t>
            </a:r>
          </a:p>
          <a:p>
            <a:pPr marL="285750" lvl="0" indent="-285750">
              <a:lnSpc>
                <a:spcPct val="107000"/>
              </a:lnSpc>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I have also dropped Unnamed:0</a:t>
            </a: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registration year as I found they are of no importance</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7000"/>
              </a:lnSpc>
              <a:spcAft>
                <a:spcPts val="800"/>
              </a:spcAft>
              <a:buFont typeface="Arial" panose="020B0604020202020204" pitchFamily="34" charset="0"/>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as a part of feature extraction I converted the data types of all the columns and I have extracted useful information from the raw dataset. Thinking that this data will help us more than raw data.</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22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27417" y="375345"/>
            <a:ext cx="10628130" cy="693060"/>
          </a:xfrm>
        </p:spPr>
        <p:txBody>
          <a:bodyPr>
            <a:noAutofit/>
          </a:bodyPr>
          <a:lstStyle/>
          <a:p>
            <a:pPr algn="ctr"/>
            <a:br>
              <a:rPr lang="en-IN" sz="5400" b="1" u="sng" dirty="0">
                <a:solidFill>
                  <a:srgbClr val="7030A0"/>
                </a:solidFill>
              </a:rPr>
            </a:br>
            <a:r>
              <a:rPr lang="en-IN" sz="5400" b="1" u="sng" dirty="0">
                <a:solidFill>
                  <a:srgbClr val="7030A0"/>
                </a:solidFill>
              </a:rPr>
              <a:t>VISUALIZATION OF NUMERICAL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8EF8CA43-832D-57B8-958A-544C363E47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6550" y="2098122"/>
            <a:ext cx="3991822" cy="2240882"/>
          </a:xfrm>
          <a:prstGeom prst="rect">
            <a:avLst/>
          </a:prstGeom>
          <a:noFill/>
          <a:ln>
            <a:noFill/>
          </a:ln>
        </p:spPr>
      </p:pic>
      <p:pic>
        <p:nvPicPr>
          <p:cNvPr id="8" name="Picture 7">
            <a:extLst>
              <a:ext uri="{FF2B5EF4-FFF2-40B4-BE49-F238E27FC236}">
                <a16:creationId xmlns:a16="http://schemas.microsoft.com/office/drawing/2014/main" id="{C7895A82-A870-C2E7-38B2-1EFAA82138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8978" y="2001886"/>
            <a:ext cx="4787372" cy="2337118"/>
          </a:xfrm>
          <a:prstGeom prst="rect">
            <a:avLst/>
          </a:prstGeom>
          <a:noFill/>
          <a:ln>
            <a:noFill/>
          </a:ln>
        </p:spPr>
      </p:pic>
      <p:pic>
        <p:nvPicPr>
          <p:cNvPr id="9" name="Picture 8">
            <a:extLst>
              <a:ext uri="{FF2B5EF4-FFF2-40B4-BE49-F238E27FC236}">
                <a16:creationId xmlns:a16="http://schemas.microsoft.com/office/drawing/2014/main" id="{260D6E68-BAAE-3C46-0A2C-65CE8BA9E1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9400" y="4333196"/>
            <a:ext cx="4405993" cy="2439032"/>
          </a:xfrm>
          <a:prstGeom prst="rect">
            <a:avLst/>
          </a:prstGeom>
          <a:noFill/>
          <a:ln>
            <a:noFill/>
          </a:ln>
        </p:spPr>
      </p:pic>
      <p:pic>
        <p:nvPicPr>
          <p:cNvPr id="10" name="Picture 9">
            <a:extLst>
              <a:ext uri="{FF2B5EF4-FFF2-40B4-BE49-F238E27FC236}">
                <a16:creationId xmlns:a16="http://schemas.microsoft.com/office/drawing/2014/main" id="{99C4E5D2-F0FB-A70E-0031-109B4AC849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2414" y="4339004"/>
            <a:ext cx="4692169" cy="2571935"/>
          </a:xfrm>
          <a:prstGeom prst="rect">
            <a:avLst/>
          </a:prstGeom>
          <a:noFill/>
          <a:ln>
            <a:noFill/>
          </a:ln>
        </p:spPr>
      </p:pic>
    </p:spTree>
    <p:extLst>
      <p:ext uri="{BB962C8B-B14F-4D97-AF65-F5344CB8AC3E}">
        <p14:creationId xmlns:p14="http://schemas.microsoft.com/office/powerpoint/2010/main" val="53238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92</TotalTime>
  <Words>1526</Words>
  <Application>Microsoft Office PowerPoint</Application>
  <PresentationFormat>Widescreen</PresentationFormat>
  <Paragraphs>112</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Black</vt:lpstr>
      <vt:lpstr>Bahnschrift SemiBold</vt:lpstr>
      <vt:lpstr>Calibri</vt:lpstr>
      <vt:lpstr>Century</vt:lpstr>
      <vt:lpstr>Corbel</vt:lpstr>
      <vt:lpstr>Symbol</vt:lpstr>
      <vt:lpstr>Wingdings</vt:lpstr>
      <vt:lpstr>Parallax</vt:lpstr>
      <vt:lpstr>PowerPoint Presentation</vt:lpstr>
      <vt:lpstr>CONTENT</vt:lpstr>
      <vt:lpstr>OVERVIEW:</vt:lpstr>
      <vt:lpstr>PROBLEM STATEMENT:</vt:lpstr>
      <vt:lpstr>PROBLEM UNDERSTANDING:</vt:lpstr>
      <vt:lpstr> </vt:lpstr>
      <vt:lpstr>IMPORTANCE OF USED CARS PRICE PREDICTION</vt:lpstr>
      <vt:lpstr>EXPLORATORY DATA ANALYSIS:</vt:lpstr>
      <vt:lpstr> VISUALIZATION OF NUMERICAL COLUMNS:</vt:lpstr>
      <vt:lpstr>OBSERVATIONS:</vt:lpstr>
      <vt:lpstr>VIZUALIZATION OF CATEGORICAL COLUMNS:</vt:lpstr>
      <vt:lpstr>OBSERVATIONS:</vt:lpstr>
      <vt:lpstr>ANALYSIS:</vt:lpstr>
      <vt:lpstr>DATA CLEANING STEPS:</vt:lpstr>
      <vt:lpstr>MODEL BUILDING:</vt:lpstr>
      <vt:lpstr> RANDOMFOREST REGRESSOR AND EXTRATREE REGRESSOR:</vt:lpstr>
      <vt:lpstr>GRADIENTBOOSTINGREGRESSOR AND DECISIONTREE REGRESSOR:</vt:lpstr>
      <vt:lpstr>XGB REGRESSOR</vt:lpstr>
      <vt:lpstr>HYPER PARAMETER TUNNING:</vt:lpstr>
      <vt:lpstr>HYPER PARAMETER TUNNING:</vt:lpstr>
      <vt:lpstr>SAVING THE MODEL AND PREDICTIONS USING SAVED MODEL: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samyukta</dc:creator>
  <cp:lastModifiedBy>samyukta</cp:lastModifiedBy>
  <cp:revision>1</cp:revision>
  <dcterms:created xsi:type="dcterms:W3CDTF">2022-07-28T18:37:47Z</dcterms:created>
  <dcterms:modified xsi:type="dcterms:W3CDTF">2022-07-28T20:10:34Z</dcterms:modified>
</cp:coreProperties>
</file>